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4"/>
  </p:notesMasterIdLst>
  <p:handoutMasterIdLst>
    <p:handoutMasterId r:id="rId15"/>
  </p:handoutMasterIdLst>
  <p:sldIdLst>
    <p:sldId id="258" r:id="rId5"/>
    <p:sldId id="259" r:id="rId6"/>
    <p:sldId id="260" r:id="rId7"/>
    <p:sldId id="268" r:id="rId8"/>
    <p:sldId id="264" r:id="rId9"/>
    <p:sldId id="266" r:id="rId10"/>
    <p:sldId id="267" r:id="rId11"/>
    <p:sldId id="269" r:id="rId12"/>
    <p:sldId id="270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182" autoAdjust="0"/>
  </p:normalViewPr>
  <p:slideViewPr>
    <p:cSldViewPr showGuides="1">
      <p:cViewPr varScale="1">
        <p:scale>
          <a:sx n="84" d="100"/>
          <a:sy n="84" d="100"/>
        </p:scale>
        <p:origin x="208" y="6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1/12/2021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1/12/2021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22C9-C0DF-4AFD-BB2B-D93A33CF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7225A-19F6-4958-945D-5A78331BB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75FD-DB47-47DF-81A4-9D023646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54FAB-D41E-41B6-98B9-B90DB937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BC351-75B0-4B97-8A0B-F3EF6F71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ewsocialtrends.org/2014/02/11/the-rising-cost-of-not-going-to-college/sdt-higher-education-02-11-2014-0-0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" Type="http://schemas.openxmlformats.org/officeDocument/2006/relationships/tags" Target="../tags/tag7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kansasgopwing.blogspot.com/2014/11/exposing-green-money-machine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campcollege.org/" TargetMode="External"/><Relationship Id="rId7" Type="http://schemas.openxmlformats.org/officeDocument/2006/relationships/hyperlink" Target="http://2017.igem.org/Team:Macquarie_Australia" TargetMode="External"/><Relationship Id="rId2" Type="http://schemas.openxmlformats.org/officeDocument/2006/relationships/hyperlink" Target="mailto:thill@campcollege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theunderemployedlife.com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://www.pngall.com/facebook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Road to Higher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November 1, 2020</a:t>
            </a:r>
          </a:p>
          <a:p>
            <a:endParaRPr lang="en-US" dirty="0"/>
          </a:p>
          <a:p>
            <a:r>
              <a:rPr lang="en-US" dirty="0"/>
              <a:t>Presented by: Dr. Thomasyne E. </a:t>
            </a:r>
            <a:r>
              <a:rPr lang="en-US" dirty="0" err="1"/>
              <a:t>HIll</a:t>
            </a:r>
            <a:endParaRPr lang="en-US" dirty="0"/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E3709030-32AA-4886-9198-57319A7BAE6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764AE7D6-7382-4401-A4E4-FE6D16FF8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242454"/>
            <a:ext cx="2348753" cy="1814945"/>
          </a:xfrm>
          <a:prstGeom prst="rect">
            <a:avLst/>
          </a:prstGeom>
        </p:spPr>
      </p:pic>
      <p:sp>
        <p:nvSpPr>
          <p:cNvPr id="10" name="Lightning Bolt 9">
            <a:extLst>
              <a:ext uri="{FF2B5EF4-FFF2-40B4-BE49-F238E27FC236}">
                <a16:creationId xmlns:a16="http://schemas.microsoft.com/office/drawing/2014/main" id="{1BD51B41-EE2A-4A2E-8567-F0CA2548C50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0CBF02AA-FFA0-46A4-A5FD-BA8903B0B73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C99D4F67-AF10-4691-9528-A2D99232DB1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Be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Go to College?</a:t>
            </a:r>
          </a:p>
          <a:p>
            <a:r>
              <a:rPr lang="en-US" dirty="0"/>
              <a:t>When do I need to start planning?</a:t>
            </a:r>
          </a:p>
          <a:p>
            <a:r>
              <a:rPr lang="en-US" dirty="0"/>
              <a:t>College Application Process</a:t>
            </a:r>
          </a:p>
          <a:p>
            <a:r>
              <a:rPr lang="en-US" dirty="0"/>
              <a:t>Financial Aid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Questions/Answers</a:t>
            </a: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709D9782-6669-4E47-B150-41091E098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2" y="46703"/>
            <a:ext cx="2084294" cy="16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go to college?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job opportunities</a:t>
            </a:r>
          </a:p>
          <a:p>
            <a:r>
              <a:rPr lang="en-US" dirty="0"/>
              <a:t>Career Opportunities</a:t>
            </a:r>
          </a:p>
          <a:p>
            <a:r>
              <a:rPr lang="en-US" dirty="0"/>
              <a:t>Investment</a:t>
            </a:r>
          </a:p>
          <a:p>
            <a:r>
              <a:rPr lang="en-US" dirty="0"/>
              <a:t>What the research says </a:t>
            </a:r>
            <a:r>
              <a:rPr lang="en-US" dirty="0">
                <a:hlinkClick r:id="rId2"/>
              </a:rPr>
              <a:t>https://www.pewsocialtrends.org/2014/02/11/the-rising-cost-of-not-going-to-college/sdt-higher-education-02-11-2014-0-01/</a:t>
            </a:r>
            <a:endParaRPr lang="en-US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7E9280AC-CB5A-4357-8FB3-F341C4AD6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12" y="-165100"/>
            <a:ext cx="2202329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2C124-85D8-4AB4-98A5-FF67420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1219200"/>
            <a:ext cx="10157354" cy="1397000"/>
          </a:xfrm>
        </p:spPr>
        <p:txBody>
          <a:bodyPr/>
          <a:lstStyle/>
          <a:p>
            <a:r>
              <a:rPr lang="en-US"/>
              <a:t>When is a good time to plan for college?</a:t>
            </a:r>
            <a:endParaRPr lang="en-US" dirty="0"/>
          </a:p>
        </p:txBody>
      </p:sp>
      <p:sp>
        <p:nvSpPr>
          <p:cNvPr id="5" name="Text Placeholder 4" hidden="1">
            <a:extLst>
              <a:ext uri="{FF2B5EF4-FFF2-40B4-BE49-F238E27FC236}">
                <a16:creationId xmlns:a16="http://schemas.microsoft.com/office/drawing/2014/main" id="{9F02FA9C-FE6B-4CFB-8E9C-09AE89119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eetingNumber">
            <a:extLst>
              <a:ext uri="{FF2B5EF4-FFF2-40B4-BE49-F238E27FC236}">
                <a16:creationId xmlns:a16="http://schemas.microsoft.com/office/drawing/2014/main" id="{2932E2B8-A85C-4EFB-AFD1-2F8BBAD2DA3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54700" y="127000"/>
            <a:ext cx="4935968" cy="4431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/>
              <a:t>Join: </a:t>
            </a:r>
            <a:r>
              <a:rPr lang="en-US" b="1"/>
              <a:t>vevox.app</a:t>
            </a:r>
            <a:r>
              <a:rPr lang="en-US"/>
              <a:t> ID: </a:t>
            </a:r>
            <a:r>
              <a:rPr lang="en-US" b="1"/>
              <a:t>141-628-531</a:t>
            </a:r>
          </a:p>
        </p:txBody>
      </p:sp>
      <p:sp>
        <p:nvSpPr>
          <p:cNvPr id="10" name="VoteNow">
            <a:extLst>
              <a:ext uri="{FF2B5EF4-FFF2-40B4-BE49-F238E27FC236}">
                <a16:creationId xmlns:a16="http://schemas.microsoft.com/office/drawing/2014/main" id="{F7D8C04C-DD8C-44D3-A8EC-5F81E282C2E8}"/>
              </a:ext>
            </a:extLst>
          </p:cNvPr>
          <p:cNvSpPr/>
          <p:nvPr/>
        </p:nvSpPr>
        <p:spPr>
          <a:xfrm>
            <a:off x="10791825" y="127000"/>
            <a:ext cx="1270000" cy="19389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US"/>
              <a:t>Enter Text and Press Send</a:t>
            </a:r>
          </a:p>
        </p:txBody>
      </p:sp>
      <p:sp>
        <p:nvSpPr>
          <p:cNvPr id="11" name="OpenQuestion">
            <a:extLst>
              <a:ext uri="{FF2B5EF4-FFF2-40B4-BE49-F238E27FC236}">
                <a16:creationId xmlns:a16="http://schemas.microsoft.com/office/drawing/2014/main" id="{AB3BF5BD-54D8-4EAD-A487-65969E18C8B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918825" y="7004278"/>
            <a:ext cx="1270000" cy="215444"/>
          </a:xfrm>
          <a:prstGeom prst="actionButtonSoun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800"/>
              <a:t>Vote Trigger</a:t>
            </a:r>
          </a:p>
        </p:txBody>
      </p: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691265B3-A3C4-48BF-A170-FBF9EEF301A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9A6BC8B6-403B-4843-B1D8-2F272F7C103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, logo&#10;&#10;Description automatically generated">
            <a:extLst>
              <a:ext uri="{FF2B5EF4-FFF2-40B4-BE49-F238E27FC236}">
                <a16:creationId xmlns:a16="http://schemas.microsoft.com/office/drawing/2014/main" id="{9BE002B0-C609-46A2-822D-DB631607E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5183858"/>
            <a:ext cx="1903572" cy="1470942"/>
          </a:xfrm>
          <a:prstGeom prst="rect">
            <a:avLst/>
          </a:prstGeom>
        </p:spPr>
      </p:pic>
      <p:sp>
        <p:nvSpPr>
          <p:cNvPr id="23" name="WordCloudImage">
            <a:extLst>
              <a:ext uri="{FF2B5EF4-FFF2-40B4-BE49-F238E27FC236}">
                <a16:creationId xmlns:a16="http://schemas.microsoft.com/office/drawing/2014/main" id="{DBC0A17C-8E9F-4BBC-A4FD-D8D61BF8BA34}"/>
              </a:ext>
            </a:extLst>
          </p:cNvPr>
          <p:cNvSpPr/>
          <p:nvPr/>
        </p:nvSpPr>
        <p:spPr>
          <a:xfrm>
            <a:off x="609441" y="1371600"/>
            <a:ext cx="10969943" cy="4876959"/>
          </a:xfrm>
          <a:prstGeom prst="rect">
            <a:avLst/>
          </a:prstGeom>
          <a:blipFill dpi="0" rotWithShape="1">
            <a:blip r:embed="rId6">
              <a:alphaModFix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3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I apply?</a:t>
            </a:r>
          </a:p>
          <a:p>
            <a:r>
              <a:rPr lang="en-US" dirty="0"/>
              <a:t>How many colleges do I apply to?</a:t>
            </a:r>
          </a:p>
          <a:p>
            <a:r>
              <a:rPr lang="en-US" dirty="0"/>
              <a:t>Does it cost to apply to college?</a:t>
            </a:r>
          </a:p>
          <a:p>
            <a:r>
              <a:rPr lang="en-US" dirty="0"/>
              <a:t>What do I include on my application?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57F4D831-9F16-499F-949F-28F6F9B60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190500"/>
            <a:ext cx="1807882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255" y="877122"/>
            <a:ext cx="10157354" cy="1397000"/>
          </a:xfrm>
        </p:spPr>
        <p:txBody>
          <a:bodyPr/>
          <a:lstStyle/>
          <a:p>
            <a:r>
              <a:rPr lang="en-US" dirty="0"/>
              <a:t>What does the acronym FAFSA stand for?</a:t>
            </a:r>
          </a:p>
        </p:txBody>
      </p:sp>
      <p:sp>
        <p:nvSpPr>
          <p:cNvPr id="4" name="Text Placeholder 3" hidden="1">
            <a:extLst>
              <a:ext uri="{FF2B5EF4-FFF2-40B4-BE49-F238E27FC236}">
                <a16:creationId xmlns:a16="http://schemas.microsoft.com/office/drawing/2014/main" id="{F5D3E458-3786-4E90-85D2-CDEF97098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735" y="2746013"/>
            <a:ext cx="10157354" cy="44704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MeetingNumber">
            <a:extLst>
              <a:ext uri="{FF2B5EF4-FFF2-40B4-BE49-F238E27FC236}">
                <a16:creationId xmlns:a16="http://schemas.microsoft.com/office/drawing/2014/main" id="{47CC5AA4-4233-413A-882A-A3DB1F56B5E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54700" y="127000"/>
            <a:ext cx="4935968" cy="4431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/>
              <a:t>Join: </a:t>
            </a:r>
            <a:r>
              <a:rPr lang="en-US" b="1"/>
              <a:t>vevox.app</a:t>
            </a:r>
            <a:r>
              <a:rPr lang="en-US"/>
              <a:t> ID: </a:t>
            </a:r>
            <a:r>
              <a:rPr lang="en-US" b="1"/>
              <a:t>141-628-531</a:t>
            </a:r>
          </a:p>
        </p:txBody>
      </p:sp>
      <p:sp>
        <p:nvSpPr>
          <p:cNvPr id="28" name="VoteNow">
            <a:extLst>
              <a:ext uri="{FF2B5EF4-FFF2-40B4-BE49-F238E27FC236}">
                <a16:creationId xmlns:a16="http://schemas.microsoft.com/office/drawing/2014/main" id="{88A81E9D-19E0-4833-B7CE-CB878795E0CE}"/>
              </a:ext>
            </a:extLst>
          </p:cNvPr>
          <p:cNvSpPr/>
          <p:nvPr/>
        </p:nvSpPr>
        <p:spPr>
          <a:xfrm>
            <a:off x="10791825" y="127000"/>
            <a:ext cx="1270000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US"/>
              <a:t>POLL OPEN</a:t>
            </a:r>
          </a:p>
        </p:txBody>
      </p:sp>
      <p:sp>
        <p:nvSpPr>
          <p:cNvPr id="29" name="OpenQuestion">
            <a:extLst>
              <a:ext uri="{FF2B5EF4-FFF2-40B4-BE49-F238E27FC236}">
                <a16:creationId xmlns:a16="http://schemas.microsoft.com/office/drawing/2014/main" id="{02408F42-87C7-4190-AFE4-95DC088A35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918825" y="7004278"/>
            <a:ext cx="1270000" cy="215444"/>
          </a:xfrm>
          <a:prstGeom prst="actionButtonSoun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800"/>
              <a:t>Vote Trigger</a:t>
            </a:r>
          </a:p>
        </p:txBody>
      </p:sp>
      <p:sp>
        <p:nvSpPr>
          <p:cNvPr id="51" name="Lightning Bolt 50">
            <a:extLst>
              <a:ext uri="{FF2B5EF4-FFF2-40B4-BE49-F238E27FC236}">
                <a16:creationId xmlns:a16="http://schemas.microsoft.com/office/drawing/2014/main" id="{299CDCFB-F074-433C-B240-C7E72B9D1F4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ightning Bolt 53">
            <a:extLst>
              <a:ext uri="{FF2B5EF4-FFF2-40B4-BE49-F238E27FC236}">
                <a16:creationId xmlns:a16="http://schemas.microsoft.com/office/drawing/2014/main" id="{4D1319A0-3AB4-43FA-B1B5-11BA03ACF27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Chart">
            <a:extLst>
              <a:ext uri="{FF2B5EF4-FFF2-40B4-BE49-F238E27FC236}">
                <a16:creationId xmlns:a16="http://schemas.microsoft.com/office/drawing/2014/main" id="{C4FC4025-6ED3-43C5-BC6D-8BA6BF51B59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15735" y="2746013"/>
            <a:ext cx="10157354" cy="2985452"/>
            <a:chOff x="1015735" y="2746013"/>
            <a:chExt cx="10157354" cy="2985452"/>
          </a:xfrm>
        </p:grpSpPr>
        <p:sp>
          <p:nvSpPr>
            <p:cNvPr id="30" name="Key_1">
              <a:extLst>
                <a:ext uri="{FF2B5EF4-FFF2-40B4-BE49-F238E27FC236}">
                  <a16:creationId xmlns:a16="http://schemas.microsoft.com/office/drawing/2014/main" id="{125C37EF-AC51-49E7-9AF8-6D2D1BF1442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015735" y="2746013"/>
              <a:ext cx="556242" cy="40216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/>
                <a:t>1.</a:t>
              </a:r>
            </a:p>
          </p:txBody>
        </p:sp>
        <p:sp>
          <p:nvSpPr>
            <p:cNvPr id="31" name="Description_1">
              <a:extLst>
                <a:ext uri="{FF2B5EF4-FFF2-40B4-BE49-F238E27FC236}">
                  <a16:creationId xmlns:a16="http://schemas.microsoft.com/office/drawing/2014/main" id="{2A0347F9-580E-465B-8635-0680EDE46805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571977" y="2746013"/>
              <a:ext cx="9601112" cy="42780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/>
                <a:t>1. Free Application For Special Assistance</a:t>
              </a:r>
            </a:p>
          </p:txBody>
        </p:sp>
        <p:sp>
          <p:nvSpPr>
            <p:cNvPr id="32" name="Value_1">
              <a:extLst>
                <a:ext uri="{FF2B5EF4-FFF2-40B4-BE49-F238E27FC236}">
                  <a16:creationId xmlns:a16="http://schemas.microsoft.com/office/drawing/2014/main" id="{6D2B29D5-44CA-4C93-8A02-5FA9A4BA16B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571977" y="3203112"/>
              <a:ext cx="384721" cy="263149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800"/>
                <a:t>0%</a:t>
              </a:r>
            </a:p>
          </p:txBody>
        </p:sp>
        <p:sp>
          <p:nvSpPr>
            <p:cNvPr id="33" name="Bar_1" hidden="1">
              <a:extLst>
                <a:ext uri="{FF2B5EF4-FFF2-40B4-BE49-F238E27FC236}">
                  <a16:creationId xmlns:a16="http://schemas.microsoft.com/office/drawing/2014/main" id="{4F47C722-8237-4839-A8CA-7BEBD837798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71977" y="3186522"/>
              <a:ext cx="0" cy="296329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Key_2">
              <a:extLst>
                <a:ext uri="{FF2B5EF4-FFF2-40B4-BE49-F238E27FC236}">
                  <a16:creationId xmlns:a16="http://schemas.microsoft.com/office/drawing/2014/main" id="{CDBBC02E-0B5F-4497-BA4B-BABFC2207014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015735" y="3495551"/>
              <a:ext cx="556242" cy="40216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/>
                <a:t>2.</a:t>
              </a:r>
            </a:p>
          </p:txBody>
        </p:sp>
        <p:sp>
          <p:nvSpPr>
            <p:cNvPr id="35" name="Description_2">
              <a:extLst>
                <a:ext uri="{FF2B5EF4-FFF2-40B4-BE49-F238E27FC236}">
                  <a16:creationId xmlns:a16="http://schemas.microsoft.com/office/drawing/2014/main" id="{8DF66298-F7F2-427D-8B14-7B6A22D1595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71977" y="3495551"/>
              <a:ext cx="9601112" cy="42780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/>
                <a:t>2. Free Application for Federal Student Aid</a:t>
              </a:r>
            </a:p>
          </p:txBody>
        </p:sp>
        <p:sp>
          <p:nvSpPr>
            <p:cNvPr id="36" name="Value_2">
              <a:extLst>
                <a:ext uri="{FF2B5EF4-FFF2-40B4-BE49-F238E27FC236}">
                  <a16:creationId xmlns:a16="http://schemas.microsoft.com/office/drawing/2014/main" id="{F247893C-2A95-42C6-A06E-6137A653C9F6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571977" y="3952650"/>
              <a:ext cx="384721" cy="263149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800"/>
                <a:t>0%</a:t>
              </a:r>
            </a:p>
          </p:txBody>
        </p:sp>
        <p:sp>
          <p:nvSpPr>
            <p:cNvPr id="37" name="Bar_2" hidden="1">
              <a:extLst>
                <a:ext uri="{FF2B5EF4-FFF2-40B4-BE49-F238E27FC236}">
                  <a16:creationId xmlns:a16="http://schemas.microsoft.com/office/drawing/2014/main" id="{1112EBC9-3496-4B9C-AC5F-E24967139B2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571977" y="3936060"/>
              <a:ext cx="0" cy="296329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ey_3">
              <a:extLst>
                <a:ext uri="{FF2B5EF4-FFF2-40B4-BE49-F238E27FC236}">
                  <a16:creationId xmlns:a16="http://schemas.microsoft.com/office/drawing/2014/main" id="{E93B5B0A-3AD6-4B9B-8B38-AD726C4C30C5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015735" y="4245089"/>
              <a:ext cx="556242" cy="40216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/>
                <a:t>3.</a:t>
              </a:r>
            </a:p>
          </p:txBody>
        </p:sp>
        <p:sp>
          <p:nvSpPr>
            <p:cNvPr id="39" name="Description_3">
              <a:extLst>
                <a:ext uri="{FF2B5EF4-FFF2-40B4-BE49-F238E27FC236}">
                  <a16:creationId xmlns:a16="http://schemas.microsoft.com/office/drawing/2014/main" id="{B0E8887D-3930-46CB-AEE0-AFEEB109ECE8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571977" y="4245089"/>
              <a:ext cx="9601112" cy="42780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/>
                <a:t>3. Finding Assistance for Friendly Student Asssistants</a:t>
              </a:r>
            </a:p>
          </p:txBody>
        </p:sp>
        <p:sp>
          <p:nvSpPr>
            <p:cNvPr id="40" name="Value_3">
              <a:extLst>
                <a:ext uri="{FF2B5EF4-FFF2-40B4-BE49-F238E27FC236}">
                  <a16:creationId xmlns:a16="http://schemas.microsoft.com/office/drawing/2014/main" id="{35233454-82EC-4D78-8F8A-536315756CFA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571977" y="4702188"/>
              <a:ext cx="384721" cy="263149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800"/>
                <a:t>0%</a:t>
              </a:r>
            </a:p>
          </p:txBody>
        </p:sp>
        <p:sp>
          <p:nvSpPr>
            <p:cNvPr id="41" name="Bar_3" hidden="1">
              <a:extLst>
                <a:ext uri="{FF2B5EF4-FFF2-40B4-BE49-F238E27FC236}">
                  <a16:creationId xmlns:a16="http://schemas.microsoft.com/office/drawing/2014/main" id="{07F58A53-4FA5-4FA1-974D-1EAE602B080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571977" y="4685598"/>
              <a:ext cx="0" cy="296329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ey_4">
              <a:extLst>
                <a:ext uri="{FF2B5EF4-FFF2-40B4-BE49-F238E27FC236}">
                  <a16:creationId xmlns:a16="http://schemas.microsoft.com/office/drawing/2014/main" id="{3FA4C99C-BE99-4EDE-AF81-1EFC2718367B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015735" y="4994627"/>
              <a:ext cx="556242" cy="40216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/>
                <a:t>4.</a:t>
              </a:r>
            </a:p>
          </p:txBody>
        </p:sp>
        <p:sp>
          <p:nvSpPr>
            <p:cNvPr id="43" name="Description_4">
              <a:extLst>
                <a:ext uri="{FF2B5EF4-FFF2-40B4-BE49-F238E27FC236}">
                  <a16:creationId xmlns:a16="http://schemas.microsoft.com/office/drawing/2014/main" id="{32889F44-D8D9-4980-891B-D512E1806778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1571977" y="4994627"/>
              <a:ext cx="9601112" cy="42780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/>
                <a:t>4. Filing an Application for Federal Student Aid</a:t>
              </a:r>
            </a:p>
          </p:txBody>
        </p:sp>
        <p:sp>
          <p:nvSpPr>
            <p:cNvPr id="44" name="Value_4">
              <a:extLst>
                <a:ext uri="{FF2B5EF4-FFF2-40B4-BE49-F238E27FC236}">
                  <a16:creationId xmlns:a16="http://schemas.microsoft.com/office/drawing/2014/main" id="{63CFD6C1-0377-44D5-B29A-1FE03D18DF62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571977" y="5451726"/>
              <a:ext cx="384721" cy="263149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800"/>
                <a:t>0%</a:t>
              </a:r>
            </a:p>
          </p:txBody>
        </p:sp>
        <p:sp>
          <p:nvSpPr>
            <p:cNvPr id="45" name="Bar_4" hidden="1">
              <a:extLst>
                <a:ext uri="{FF2B5EF4-FFF2-40B4-BE49-F238E27FC236}">
                  <a16:creationId xmlns:a16="http://schemas.microsoft.com/office/drawing/2014/main" id="{6391F8BC-C99A-4FFD-BFB0-9E709DBE483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571977" y="5435136"/>
              <a:ext cx="0" cy="296329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vas" hidden="1">
              <a:extLst>
                <a:ext uri="{FF2B5EF4-FFF2-40B4-BE49-F238E27FC236}">
                  <a16:creationId xmlns:a16="http://schemas.microsoft.com/office/drawing/2014/main" id="{11B631CE-519D-4712-B9B3-E6C04AAAF08E}"/>
                </a:ext>
              </a:extLst>
            </p:cNvPr>
            <p:cNvSpPr/>
            <p:nvPr/>
          </p:nvSpPr>
          <p:spPr>
            <a:xfrm>
              <a:off x="1571977" y="2746013"/>
              <a:ext cx="8959910" cy="2985452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64" descr="Text, logo&#10;&#10;Description automatically generated">
            <a:extLst>
              <a:ext uri="{FF2B5EF4-FFF2-40B4-BE49-F238E27FC236}">
                <a16:creationId xmlns:a16="http://schemas.microsoft.com/office/drawing/2014/main" id="{AD64BA9F-92C0-4E4C-940C-6BABFA01BF9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15" y="5550604"/>
            <a:ext cx="1682620" cy="1300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Types of Financial Aid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AB7B75B-5BE4-414C-872A-4633F5AD6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7309" y="2543411"/>
            <a:ext cx="4977104" cy="278717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/>
          <a:p>
            <a:r>
              <a:rPr lang="en-US" dirty="0"/>
              <a:t>Pell Grant</a:t>
            </a:r>
          </a:p>
          <a:p>
            <a:r>
              <a:rPr lang="en-US" dirty="0"/>
              <a:t>Scholarships</a:t>
            </a:r>
          </a:p>
          <a:p>
            <a:r>
              <a:rPr lang="en-US" dirty="0"/>
              <a:t>Work Study</a:t>
            </a:r>
          </a:p>
          <a:p>
            <a:r>
              <a:rPr lang="en-US" dirty="0"/>
              <a:t>Loans</a:t>
            </a:r>
          </a:p>
          <a:p>
            <a:pPr marL="0" indent="0">
              <a:buNone/>
            </a:pPr>
            <a:r>
              <a:rPr lang="en-US" dirty="0"/>
              <a:t>Website for FAFSA</a:t>
            </a:r>
          </a:p>
          <a:p>
            <a:pPr marL="0" indent="0">
              <a:buNone/>
            </a:pPr>
            <a:r>
              <a:rPr lang="en-US" dirty="0"/>
              <a:t>www.fafsa.gov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49470D69-BB36-4D58-83CD-F674430F5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12" y="121227"/>
            <a:ext cx="1897529" cy="14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15D2-10F0-4F4D-86C0-64E18C67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2133600"/>
            <a:ext cx="10157354" cy="3276600"/>
          </a:xfrm>
        </p:spPr>
        <p:txBody>
          <a:bodyPr>
            <a:normAutofit/>
          </a:bodyPr>
          <a:lstStyle/>
          <a:p>
            <a:r>
              <a:rPr lang="en-US"/>
              <a:t>Summary</a:t>
            </a:r>
            <a:br>
              <a:rPr lang="en-US"/>
            </a:br>
            <a:br>
              <a:rPr lang="en-US"/>
            </a:br>
            <a:r>
              <a:rPr lang="en-US"/>
              <a:t>Questions/Answers</a:t>
            </a:r>
            <a:br>
              <a:rPr lang="en-US"/>
            </a:br>
            <a:br>
              <a:rPr lang="en-US"/>
            </a:br>
            <a:r>
              <a:rPr lang="en-US"/>
              <a:t> </a:t>
            </a:r>
            <a:endParaRPr lang="en-US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DD081BC-6394-4C73-B022-AA58EC116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152400"/>
            <a:ext cx="1897529" cy="14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A83F-8739-40C8-94B6-F3E949A3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7AB40-A690-4E1A-8FB0-6B9EA7AF5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Thomasyne E. Hill, Ed.D., CCC-SLP</a:t>
            </a:r>
          </a:p>
          <a:p>
            <a:pPr marL="0" indent="0">
              <a:buNone/>
            </a:pPr>
            <a:r>
              <a:rPr lang="en-US" dirty="0"/>
              <a:t>drthsaka@gmail.com or </a:t>
            </a:r>
            <a:r>
              <a:rPr lang="en-US" dirty="0">
                <a:hlinkClick r:id="rId2"/>
              </a:rPr>
              <a:t>thill@campcollege.org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(205) 427-6618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Follow us    </a:t>
            </a:r>
            <a:r>
              <a:rPr lang="en-US" dirty="0">
                <a:hlinkClick r:id="rId3"/>
              </a:rPr>
              <a:t>www.campcollege.org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Facebook: College Admissions Made Possible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Twitter: @CAMPCollegeAL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Instagram: @campcollegeal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017828-A187-4315-8132-F1D4CE4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6208" y="5638800"/>
            <a:ext cx="609600" cy="609600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0BBB181-6D9A-4754-9D51-F51B650876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6009" y="4743450"/>
            <a:ext cx="609600" cy="6096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8B531A0-F77B-4312-9052-7B441ECE23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14100" y="3810000"/>
            <a:ext cx="685800" cy="685800"/>
          </a:xfrm>
          <a:prstGeom prst="rect">
            <a:avLst/>
          </a:prstGeom>
        </p:spPr>
      </p:pic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1C5CDF7A-1456-4635-B036-F2EB1B415C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0"/>
            <a:ext cx="1745129" cy="13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8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"/>
  <p:tag name="PERSONS" val="&lt;?xml version=&quot;1.0&quot; encoding=&quot;utf-8&quot;?&gt;&lt;ArrayOfPerson xmlns:xsd=&quot;http://www.w3.org/2001/XMLSchema&quot; xmlns:xsi=&quot;http://www.w3.org/2001/XMLSchema-instance&quot; /&gt;"/>
  <p:tag name="PRESGUID" val="e50a4556-a84e-40b9-81cf-16898908d518"/>
  <p:tag name="EDITION" val="Meeto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2124e302-2557-44ac-b883-8b0489797e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2124e302-2557-44ac-b883-8b0489797e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2124e302-2557-44ac-b883-8b0489797e17"/>
  <p:tag name="SHAPEDETAILS" val="&lt;?xml version=&quot;1.0&quot; encoding=&quot;utf-8&quot;?&gt;&lt;ShapeDetails xmlns:xsd=&quot;http://www.w3.org/2001/XMLSchema&quot; xmlns:xsi=&quot;http://www.w3.org/2001/XMLSchema-instance&quot;&gt;&lt;GUID&gt;89a922d4-66e1-46a1-8234-0f166155aca2&lt;/GUID&gt;&lt;Name /&gt;&lt;ScreenPosition&gt;BottomRight&lt;/ScreenPosition&gt;&lt;BorderThickness&gt;10&lt;/BorderThickness&gt;&lt;Top&gt;168.685745&lt;/Top&gt;&lt;Left&gt;131.775665&lt;/Left&gt;&lt;Height&gt;23.3329926&lt;/Height&gt;&lt;Width&gt;705.504761&lt;/Width&gt;&lt;/ShapeDetails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2124e302-2557-44ac-b883-8b0489797e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2124e302-2557-44ac-b883-8b0489797e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2124e302-2557-44ac-b883-8b0489797e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2124e302-2557-44ac-b883-8b0489797e17"/>
  <p:tag name="SHAPEDETAILS" val="&lt;?xml version=&quot;1.0&quot; encoding=&quot;utf-8&quot;?&gt;&lt;ShapeDetails xmlns:xsd=&quot;http://www.w3.org/2001/XMLSchema&quot; xmlns:xsi=&quot;http://www.w3.org/2001/XMLSchema-instance&quot;&gt;&lt;GUID&gt;1c570139-ef4c-4ba3-80b4-4a2d5c3a1d8e&lt;/GUID&gt;&lt;Name /&gt;&lt;ScreenPosition&gt;BottomRight&lt;/ScreenPosition&gt;&lt;BorderThickness&gt;10&lt;/BorderThickness&gt;&lt;Top&gt;227.704483&lt;/Top&gt;&lt;Left&gt;131.775665&lt;/Left&gt;&lt;Height&gt;23.3329926&lt;/Height&gt;&lt;Width&gt;705.504761&lt;/Width&gt;&lt;/ShapeDetails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2124e302-2557-44ac-b883-8b0489797e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2124e302-2557-44ac-b883-8b0489797e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2124e302-2557-44ac-b883-8b0489797e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&lt;?xml version=&quot;1.0&quot; encoding=&quot;utf-8&quot;?&gt;&lt;SlideType&gt;Question&lt;/SlideType&gt;"/>
  <p:tag name="SOUNDOPTIONS" val="&lt;?xml version=&quot;1.0&quot; encoding=&quot;utf-8&quot;?&gt;&lt;SoundOptions xmlns:xsd=&quot;http://www.w3.org/2001/XMLSchema&quot; xmlns:xsi=&quot;http://www.w3.org/2001/XMLSchema-instance&quot;&gt;&lt;GUID&gt;b077f9b0-e793-4997-97fa-80bad2baa5c7&lt;/GUID&gt;&lt;Name /&gt;&lt;PlaySound&gt;false&lt;/PlaySound&gt;&lt;CountdownSoundTag&gt;SOUND5048106112113789048858212267122791194343688811210411778721021077387908281705665479797697149868110361&lt;/CountdownSoundTag&gt;&lt;PlayTimesUpSound&gt;false&lt;/PlayTimesUpSound&gt;&lt;TimesUpSoundTag&gt;SOUND78559777531211121158510385529866107431017273103999057109117571068712285765090109816511543112828412211961&lt;/TimesUpSoundTag&gt;&lt;Loop&gt;true&lt;/Loop&gt;&lt;/SoundOptions&gt;"/>
  <p:tag name="JOININSTRUCTIONS" val="&lt;?xml version=&quot;1.0&quot; encoding=&quot;utf-8&quot;?&gt;&lt;JoinInstructions xmlns:xsd=&quot;http://www.w3.org/2001/XMLSchema&quot; xmlns:xsi=&quot;http://www.w3.org/2001/XMLSchema-instance&quot;&gt;&lt;GUID&gt;d0260158-0473-4bf6-85be-9e8ea331952b&lt;/GUID&gt;&lt;Name /&gt;&lt;Position&gt;&lt;GUID&gt;bedf5167-7e2e-42b3-95de-5e286eb93d28&lt;/GUID&gt;&lt;Name /&gt;&lt;ScreenPosition&gt;BottomRight&lt;/ScreenPosition&gt;&lt;BorderThickness&gt;10&lt;/BorderThickness&gt;&lt;Top&gt;10&lt;/Top&gt;&lt;Left&gt;461&lt;/Left&gt;&lt;Height&gt;34.89748&lt;/Height&gt;&lt;Width&gt;388.6589&lt;/Width&gt;&lt;/Position&gt;&lt;/JoinInstructions&gt;"/>
  <p:tag name="SCORINGOPTIONS" val="&lt;?xml version=&quot;1.0&quot; encoding=&quot;utf-8&quot;?&gt;&lt;ScoringOptions xmlns:xsd=&quot;http://www.w3.org/2001/XMLSchema&quot; xmlns:xsi=&quot;http://www.w3.org/2001/XMLSchema-instance&quot;&gt;&lt;GUID&gt;d8e71a30-bbc5-4373-8ab0-38de92d3b1fc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COUNTDOWNOPTIONS" val="&lt;?xml version=&quot;1.0&quot; encoding=&quot;utf-8&quot;?&gt;&lt;CountdownOptions xmlns:xsd=&quot;http://www.w3.org/2001/XMLSchema&quot; xmlns:xsi=&quot;http://www.w3.org/2001/XMLSchema-instance&quot;&gt;&lt;GUID&gt;3624e2d4-b604-434f-92dc-72e54dfdbc82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VOTENOWOPTIONS" val="&lt;?xml version=&quot;1.0&quot; encoding=&quot;utf-8&quot;?&gt;&lt;VoteNowOptions xmlns:xsd=&quot;http://www.w3.org/2001/XMLSchema&quot; xmlns:xsi=&quot;http://www.w3.org/2001/XMLSchema-instance&quot;&gt;&lt;GUID&gt;f8e415ff-67d1-4558-8c6b-2ca2ccf7f5ef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RESULTRENDERING" val="&lt;?xml version=&quot;1.0&quot; encoding=&quot;utf-8&quot;?&gt;&lt;DataRendering xmlns:xsd=&quot;http://www.w3.org/2001/XMLSchema&quot; xmlns:xsi=&quot;http://www.w3.org/2001/XMLSchema-instance&quot;&gt;&lt;GUID&gt;e1795327-3f78-4d00-ad9f-5b769b671c41&lt;/GUID&gt;&lt;Name /&gt;&lt;ShowAverage&gt;false&lt;/ShowAverage&gt;&lt;DisplayType&gt;WordCloud&lt;/DisplayType&gt;&lt;DisplayNumbersAs&gt;Percentages&lt;/DisplayNumbersAs&gt;&lt;DecimalPlaces&gt;0&lt;/DecimalPlaces&gt;&lt;ShowResultsAxis&gt;false&lt;/ShowResultsAxis&gt;&lt;ShowRangeAxis&gt;true&lt;/ShowRangeAxis&gt;&lt;ShowTotal&gt;false&lt;/ShowTotal&gt;&lt;ShowResults&gt;true&lt;/ShowResults&gt;&lt;CalculatePercentageAs&gt;PercentageOfVotesCast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QUESTIONDEFINITION" val="&lt;?xml version=&quot;1.0&quot; encoding=&quot;utf-8&quot;?&gt;&lt;TextVoteQuestionWordCloud xmlns:xsd=&quot;http://www.w3.org/2001/XMLSchema&quot; xmlns:xsi=&quot;http://www.w3.org/2001/XMLSchema-instance&quot;&gt;&lt;GUID&gt;66578ec1-6596-4bb7-83eb-5365c4362907&lt;/GUID&gt;&lt;Name /&gt;&lt;ReactorQuestionId&gt;838193&lt;/ReactorQuestionId&gt;&lt;Text&gt;When is a good time to plan for college?&lt;/Text&gt;&lt;SubChoiceDefinitions&gt;&lt;SubChoiceDefinition&gt;&lt;Name&gt;_default&lt;/Name&gt;&lt;SubChoiceSourceReferences /&gt;&lt;/SubChoiceDefinition&gt;&lt;/SubChoiceDefinitions&gt;&lt;SubText /&gt;&lt;IndividualWeightingText /&gt;&lt;QuestionType&gt;TextVoteWordCloud&lt;/QuestionType&gt;&lt;Source&gt;Handsets&lt;/Source&gt;&lt;Choices&gt;&lt;Choice xsi:type=&quot;DiscreteChoice&quot;&gt;&lt;GUID&gt;5b2e2d8c-dd29-4f56-b59d-7e27c6e3421a&lt;/GUID&gt;&lt;Name /&gt;&lt;IsSelected&gt;true&lt;/IsSelected&gt;&lt;Description&gt;Text Vote Response 1&lt;/Description&gt;&lt;Key&gt;1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98ab430e-d941-4d81-ae3d-a0eac675717f&lt;/GUID&gt;&lt;Name /&gt;&lt;IsSelected&gt;true&lt;/IsSelected&gt;&lt;Description&gt;Text Vote Response 2&lt;/Description&gt;&lt;Key&gt;2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872c81e5-9c21-4d55-9f95-3d3a81874321&lt;/GUID&gt;&lt;Name /&gt;&lt;IsSelected&gt;true&lt;/IsSelected&gt;&lt;Description&gt;Text Vote Response 3&lt;/Description&gt;&lt;Key&gt;3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3d5c91e0-c0a4-4182-b9f6-7353329a2cb6&lt;/GUID&gt;&lt;Name /&gt;&lt;IsSelected&gt;true&lt;/IsSelected&gt;&lt;Description&gt;Text Vote Response 4&lt;/Description&gt;&lt;Key&gt;4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218a0bb7-18a2-471d-88a4-e6d3a25ee382&lt;/GUID&gt;&lt;Name /&gt;&lt;IsSelected&gt;true&lt;/IsSelected&gt;&lt;Description&gt;Text Vote Response 5&lt;/Description&gt;&lt;Key&gt;5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b3bd3df4-fbf5-477d-bd3a-4423f06703d0&lt;/GUID&gt;&lt;Name /&gt;&lt;IsSelected&gt;true&lt;/IsSelected&gt;&lt;Description&gt;Text Vote Response 6&lt;/Description&gt;&lt;Key&gt;6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7c1a5480-8803-4687-a25d-77245ba21aa1&lt;/GUID&gt;&lt;Name /&gt;&lt;IsSelected&gt;true&lt;/IsSelected&gt;&lt;Description&gt;Text Vote Response 7&lt;/Description&gt;&lt;Key&gt;7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7e355471-4021-4c5a-8a4e-af41ca31a32c&lt;/GUID&gt;&lt;Name /&gt;&lt;IsSelected&gt;true&lt;/IsSelected&gt;&lt;Description&gt;Text Vote Response 8&lt;/Description&gt;&lt;Key&gt;8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7404c2c5-a5ec-4812-b413-535083ced9a2&lt;/GUID&gt;&lt;Name /&gt;&lt;IsSelected&gt;true&lt;/IsSelected&gt;&lt;Description&gt;Text Vote Response 9&lt;/Description&gt;&lt;Key&gt;9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589bd0b4-8442-4329-b27a-598ec95a738b&lt;/GUID&gt;&lt;Name /&gt;&lt;IsSelected&gt;true&lt;/IsSelected&gt;&lt;Description&gt;Text Vote Response 10&lt;/Description&gt;&lt;Key&gt;10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c3aa1668-ba29-47ce-9103-2ecab3f04f65&lt;/GUID&gt;&lt;Name /&gt;&lt;IsSelected&gt;true&lt;/IsSelected&gt;&lt;Description&gt;junior&lt;/Description&gt;&lt;Key&gt;1st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0423654e-0760-4c00-8870-7bedcf4f7c32&lt;/GUID&gt;&lt;Name /&gt;&lt;IsSelected&gt;true&lt;/IsSelected&gt;&lt;Description&gt;sophomore&lt;/Description&gt;&lt;Key&gt;= 1st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cf04fcf0-6573-47ea-adb3-5f355eb51cc6&lt;/GUID&gt;&lt;Name /&gt;&lt;IsSelected&gt;true&lt;/IsSelected&gt;&lt;Description&gt;senior&lt;/Description&gt;&lt;Key&gt;= 1st&lt;/Key&gt;&lt;IsAnswer&gt;false&lt;/IsAnswer&gt;&lt;SubChoiceData&gt;&lt;SubChoices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4116&lt;/TimeOpenMS&gt;&lt;IsQuestionWeighted&gt;false&lt;/IsQuestionWeighted&gt;&lt;CorrectAnswerVotesNumber&gt;0&lt;/CorrectAnswerVotesNumber&gt;&lt;CorrectAnswerVotesPercent&gt;0&lt;/CorrectAnswerVotesPercent&gt;&lt;ReactorPollDetails&gt;&lt;MeetingId&gt;136253&lt;/MeetingId&gt;&lt;SessionId&gt;140175&lt;/SessionId&gt;&lt;TenancyId&gt;52057&lt;/TenancyId&gt;&lt;LatestPollId&gt;3&lt;/LatestPollId&gt;&lt;/ReactorPollDetails&gt;&lt;TextVoteScores /&gt;&lt;WordCloudAsBase64String&gt;iVBORw0KGgoAAAANSUhEUgAABdwAAAKbCAYAAADvz0g+AAAABmJLR0QA/wD/AP+gvaeTAAAPPUlEQVR4nO3BMQEAAADCoPVPbQdv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DIW/gABcm0UpAAAAABJRU5ErkJggg==&lt;/WordCloudAsBase64String&gt;&lt;/TextVoteQuestionWordCloud&gt;"/>
  <p:tag name="RAWRESULTS" val="&lt;?xml version=&quot;1.0&quot; encoding=&quot;utf-8&quot;?&gt;&lt;ArrayOfResponse xmlns:xsd=&quot;http://www.w3.org/2001/XMLSchema&quot; xmlns:xsi=&quot;http://www.w3.org/2001/XMLSchema-instance&quot;&gt;&lt;Response&gt;&lt;Index&gt;99999&lt;/Index&gt;&lt;SmartcardUID&gt;0&lt;/SmartcardUID&gt;&lt;Key&gt;WORD_CLOUD&lt;/Key&gt;&lt;Valid&gt;true&lt;/Valid&gt;&lt;TimeStamp&gt;0001-01-01T00:00:00&lt;/TimeStamp&gt;&lt;Value&gt;iVBORw0KGgoAAAANSUhEUgAABdwAAAKbCAYAAADvz0g+AAAABmJLR0QA/wD/AP+gvaeTAAAPPUlEQVR4nO3BMQEAAADCoPVPbQdv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DIW/gABcm0UpAAAAABJRU5ErkJggg==&lt;/Value&gt;&lt;ValueAsPercentage&gt;0&lt;/ValueAsPercentage&gt;&lt;PersonId&gt;0&lt;/PersonId&gt;&lt;ResponseDelay&gt;0&lt;/ResponseDelay&gt;&lt;/Response&gt;&lt;/ArrayOfResponse&gt;"/>
  <p:tag name="LASTMODE" val="&lt;?xml version=&quot;1.0&quot; encoding=&quot;utf-8&quot;?&gt;&lt;int&gt;0&lt;/int&gt;"/>
  <p:tag name="SEQUENCECOUNT" val="&lt;?xml version=&quot;1.0&quot; encoding=&quot;utf-8&quot;?&gt;&lt;int&gt;45&lt;/int&gt;"/>
  <p:tag name="MEETOO" val="e50a4556-a84e-40b9-81cf-16898908d5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2124e302-2557-44ac-b883-8b0489797e17"/>
  <p:tag name="SHAPEDETAILS" val="&lt;?xml version=&quot;1.0&quot; encoding=&quot;utf-8&quot;?&gt;&lt;ShapeDetails xmlns:xsd=&quot;http://www.w3.org/2001/XMLSchema&quot; xmlns:xsi=&quot;http://www.w3.org/2001/XMLSchema-instance&quot;&gt;&lt;GUID&gt;d09e0cd7-1fb9-44aa-b8bb-96b81c5c4c4b&lt;/GUID&gt;&lt;Name /&gt;&lt;ScreenPosition&gt;BottomRight&lt;/ScreenPosition&gt;&lt;BorderThickness&gt;10&lt;/BorderThickness&gt;&lt;Top&gt;286.723236&lt;/Top&gt;&lt;Left&gt;131.775665&lt;/Left&gt;&lt;Height&gt;23.3329926&lt;/Height&gt;&lt;Width&gt;705.504761&lt;/Width&gt;&lt;/ShapeDetails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2124e302-2557-44ac-b883-8b0489797e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2124e302-2557-44ac-b883-8b0489797e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2124e302-2557-44ac-b883-8b0489797e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2124e302-2557-44ac-b883-8b0489797e17"/>
  <p:tag name="SHAPEDETAILS" val="&lt;?xml version=&quot;1.0&quot; encoding=&quot;utf-8&quot;?&gt;&lt;ShapeDetails xmlns:xsd=&quot;http://www.w3.org/2001/XMLSchema&quot; xmlns:xsi=&quot;http://www.w3.org/2001/XMLSchema-instance&quot;&gt;&lt;GUID&gt;6162168c-79aa-4b1f-bbe3-b4ba237df335&lt;/GUID&gt;&lt;Name /&gt;&lt;ScreenPosition&gt;BottomRight&lt;/ScreenPosition&gt;&lt;BorderThickness&gt;10&lt;/BorderThickness&gt;&lt;Top&gt;345.741974&lt;/Top&gt;&lt;Left&gt;131.775665&lt;/Left&gt;&lt;Height&gt;23.3329926&lt;/Height&gt;&lt;Width&gt;705.504761&lt;/Width&gt;&lt;/ShapeDetails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ETINGNUMBER" val="141-628-5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66578ec1-6596-4bb7-83eb-5365c43629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b2ef5419-1683-4733-8c41-b8cbb9ba010c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fb0f3dd1-27d2-4ab8-9f39-f7858a57d1e3&lt;/GUID&gt;&lt;Name /&gt;&lt;PlaySound&gt;false&lt;/PlaySound&gt;&lt;CountdownSoundTag&gt;SOUND5048106112113789048858212267122791194343688811210411778721021077387908281705665479797697149868110361&lt;/CountdownSoundTag&gt;&lt;PlayTimesUpSound&gt;false&lt;/PlayTimesUpSound&gt;&lt;TimesUpSoundTag&gt;SOUND78559777531211121158510385529866107431017273103999057109117571068712285765090109816511543112828412211961&lt;/TimesUpSoundTag&gt;&lt;Loop&gt;true&lt;/Loop&gt;&lt;/SoundOptions&gt;"/>
  <p:tag name="JOININSTRUCTIONS" val="&lt;?xml version=&quot;1.0&quot; encoding=&quot;utf-8&quot;?&gt;&lt;JoinInstructions xmlns:xsd=&quot;http://www.w3.org/2001/XMLSchema&quot; xmlns:xsi=&quot;http://www.w3.org/2001/XMLSchema-instance&quot;&gt;&lt;GUID&gt;c3fef21c-c8fe-44bd-9783-7e10ea9d3d5e&lt;/GUID&gt;&lt;Name /&gt;&lt;Position&gt;&lt;GUID&gt;c8d4b1f5-4acd-4ca7-9c9c-730cd6fb7902&lt;/GUID&gt;&lt;Name /&gt;&lt;ScreenPosition&gt;BottomRight&lt;/ScreenPosition&gt;&lt;BorderThickness&gt;10&lt;/BorderThickness&gt;&lt;Top&gt;10&lt;/Top&gt;&lt;Left&gt;461&lt;/Left&gt;&lt;Height&gt;34.89748&lt;/Height&gt;&lt;Width&gt;388.6589&lt;/Width&gt;&lt;/Position&gt;&lt;/JoinInstructions&gt;"/>
  <p:tag name="COUNTDOWNOPTIONS" val="&lt;?xml version=&quot;1.0&quot; encoding=&quot;utf-8&quot;?&gt;&lt;CountdownOptions xmlns:xsd=&quot;http://www.w3.org/2001/XMLSchema&quot; xmlns:xsi=&quot;http://www.w3.org/2001/XMLSchema-instance&quot;&gt;&lt;GUID&gt;3624e2d4-b604-434f-92dc-72e54dfdbc82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VOTENOWOPTIONS" val="&lt;?xml version=&quot;1.0&quot; encoding=&quot;utf-8&quot;?&gt;&lt;VoteNowOptions xmlns:xsd=&quot;http://www.w3.org/2001/XMLSchema&quot; xmlns:xsi=&quot;http://www.w3.org/2001/XMLSchema-instance&quot;&gt;&lt;GUID&gt;f8e415ff-67d1-4558-8c6b-2ca2ccf7f5ef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TICKWIDTH" val="&lt;?xml version=&quot;1.0&quot; encoding=&quot;utf-8&quot;?&gt;&lt;float&gt;0&lt;/float&gt;"/>
  <p:tag name="SCORINGOPTIONS" val="&lt;?xml version=&quot;1.0&quot; encoding=&quot;utf-8&quot;?&gt;&lt;ScoringOptions xmlns:xsd=&quot;http://www.w3.org/2001/XMLSchema&quot; xmlns:xsi=&quot;http://www.w3.org/2001/XMLSchema-instance&quot;&gt;&lt;GUID&gt;d8e71a30-bbc5-4373-8ab0-38de92d3b1fc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2124e302-2557-44ac-b883-8b0489797e17&lt;/GUID&gt;&lt;Name /&gt;&lt;ReactorQuestionId&gt;838195&lt;/ReactorQuestionId&gt;&lt;Text&gt;What does the acronym FAFSA stand for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Handsets&lt;/Source&gt;&lt;Choices&gt;&lt;Choice xsi:type=&quot;DiscreteChoice&quot;&gt;&lt;GUID&gt;87ad5e0c-717f-40ef-994c-78474b9ad621&lt;/GUID&gt;&lt;Name /&gt;&lt;IsSelected&gt;true&lt;/IsSelected&gt;&lt;Description&gt;1. Free Application For Special Assistance&lt;/Description&gt;&lt;Key&gt;1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787108cb-a5ae-45c7-ad37-0db7dd8e2dec&lt;/GUID&gt;&lt;Name /&gt;&lt;IsSelected&gt;true&lt;/IsSelected&gt;&lt;Description&gt;2. Free Application for Federal Student Aid&lt;/Description&gt;&lt;Key&gt;2&lt;/Key&gt;&lt;IsAnswer&gt;tru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e387851f-4a0d-4977-8630-3486cf907e8a&lt;/GUID&gt;&lt;Name /&gt;&lt;IsSelected&gt;true&lt;/IsSelected&gt;&lt;Description&gt;3. Finding Assistance for Friendly Student Asssistants&lt;/Description&gt;&lt;Key&gt;3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2e95dc3d-d3ca-4348-a1f1-92b6751c3e33&lt;/GUID&gt;&lt;Name /&gt;&lt;IsSelected&gt;true&lt;/IsSelected&gt;&lt;Description&gt;4. Filing an Application for Federal Student Aid&lt;/Description&gt;&lt;Key&gt;4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2956&lt;/TimeOpenMS&gt;&lt;IsQuestionWeighted&gt;false&lt;/IsQuestionWeighted&gt;&lt;CorrectAnswerVotesNumber&gt;0&lt;/CorrectAnswerVotesNumber&gt;&lt;CorrectAnswerVotesPercent&gt;0&lt;/CorrectAnswerVotesPercent&gt;&lt;ReactorPollDetails&gt;&lt;MeetingId&gt;136253&lt;/MeetingId&gt;&lt;SessionId&gt;140175&lt;/SessionId&gt;&lt;TenancyId&gt;52057&lt;/TenancyId&gt;&lt;LatestPollId&gt;4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1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2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Response&gt;&lt;Index&gt;3&lt;/Index&gt;&lt;SmartcardUID&gt;0&lt;/SmartcardUID&gt;&lt;Key&gt;KEY&lt;/Key&gt;&lt;Valid&gt;true&lt;/Valid&gt;&lt;TimeStamp&gt;0001-01-01T00:00:00&lt;/TimeStamp&gt;&lt;Value&gt;0&lt;/Value&gt;&lt;ValueAsPercentage&gt;0&lt;/ValueAsPercentage&gt;&lt;ValueAsPercentageString&gt;0%&lt;/ValueAsPercentageString&gt;&lt;PersonId&gt;0&lt;/PersonId&gt;&lt;ResponseDelay&gt;0&lt;/ResponseDelay&gt;&lt;/Response&gt;&lt;/ArrayOfResponse&gt;"/>
  <p:tag name="LASTMODE" val="&lt;?xml version=&quot;1.0&quot; encoding=&quot;utf-8&quot;?&gt;&lt;int&gt;0&lt;/int&gt;"/>
  <p:tag name="SEQUENCECOUNT" val="&lt;?xml version=&quot;1.0&quot; encoding=&quot;utf-8&quot;?&gt;&lt;int&gt;56&lt;/int&gt;"/>
  <p:tag name="MEETOO" val="e50a4556-a84e-40b9-81cf-16898908d5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ETINGNUMBER" val="141-628-5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2124e302-2557-44ac-b883-8b0489797e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2124e302-2557-44ac-b883-8b0489797e17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b2704f39-a16f-47d9-af34-614815e7bb74&lt;/GUID&gt;&lt;Name /&gt;&lt;ScreenPosition&gt;BottomRight&lt;/ScreenPosition&gt;&lt;BorderThickness&gt;10&lt;/BorderThickness&gt;&lt;Top&gt;216.2215&lt;/Top&gt;&lt;Left&gt;79.97913&lt;/Left&gt;&lt;Height&gt;235.074966&lt;/Height&gt;&lt;Width&gt;799.7916&lt;/Width&gt;&lt;/ShapeDetails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2124e302-2557-44ac-b883-8b0489797e17"/>
</p:tagLst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EAAD9CEFBB5478F54D790345AA9B9" ma:contentTypeVersion="12" ma:contentTypeDescription="Create a new document." ma:contentTypeScope="" ma:versionID="8ed89b158796fa34aaff2e613f8da982">
  <xsd:schema xmlns:xsd="http://www.w3.org/2001/XMLSchema" xmlns:xs="http://www.w3.org/2001/XMLSchema" xmlns:p="http://schemas.microsoft.com/office/2006/metadata/properties" xmlns:ns2="5ffb3fdd-8a3f-488c-9a6b-a5ebc7bf48ab" xmlns:ns3="03de29d7-e1eb-4d6e-b138-58e87750a143" targetNamespace="http://schemas.microsoft.com/office/2006/metadata/properties" ma:root="true" ma:fieldsID="47f0d02c1505161f288873f80743eed6" ns2:_="" ns3:_="">
    <xsd:import namespace="5ffb3fdd-8a3f-488c-9a6b-a5ebc7bf48ab"/>
    <xsd:import namespace="03de29d7-e1eb-4d6e-b138-58e87750a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b3fdd-8a3f-488c-9a6b-a5ebc7bf4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e29d7-e1eb-4d6e-b138-58e87750a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8BE91-DB97-45CD-BBD3-ADB2792045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E50ED8-D814-4B20-80E7-1426012F2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C1B826-74EF-488D-BB73-210E18B0CA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fb3fdd-8a3f-488c-9a6b-a5ebc7bf48ab"/>
    <ds:schemaRef ds:uri="03de29d7-e1eb-4d6e-b138-58e87750a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212</TotalTime>
  <Words>279</Words>
  <Application>Microsoft Office PowerPoint</Application>
  <PresentationFormat>Custom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Welcome back to school presentation</vt:lpstr>
      <vt:lpstr>The Road to Higher Education</vt:lpstr>
      <vt:lpstr>Topics to Be Covered</vt:lpstr>
      <vt:lpstr>Why should I go to college?</vt:lpstr>
      <vt:lpstr>When is a good time to plan for college?</vt:lpstr>
      <vt:lpstr>College Applications</vt:lpstr>
      <vt:lpstr>What does the acronym FAFSA stand for?</vt:lpstr>
      <vt:lpstr>Types of Financial Aid</vt:lpstr>
      <vt:lpstr>Summary  Questions/Answers   </vt:lpstr>
      <vt:lpstr>Thank you for your attention!!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Thomasyne Hill</dc:creator>
  <cp:lastModifiedBy>Leslie Cross</cp:lastModifiedBy>
  <cp:revision>14</cp:revision>
  <dcterms:created xsi:type="dcterms:W3CDTF">2020-10-28T22:28:21Z</dcterms:created>
  <dcterms:modified xsi:type="dcterms:W3CDTF">2021-01-13T05:50:39Z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0x010100053EAAD9CEFBB5478F54D790345AA9B9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